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431" r:id="rId3"/>
    <p:sldId id="257" r:id="rId4"/>
    <p:sldId id="258" r:id="rId5"/>
    <p:sldId id="262" r:id="rId6"/>
    <p:sldId id="263" r:id="rId7"/>
    <p:sldId id="265" r:id="rId8"/>
    <p:sldId id="270" r:id="rId9"/>
    <p:sldId id="334" r:id="rId10"/>
    <p:sldId id="4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D214B-4A99-4EF9-B600-AB85AD1DD7FA}" v="2" dt="2024-02-26T18:08:32.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C30C0CD5-9777-4F53-B647-7F1F2F6AF619}"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83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C0CD5-9777-4F53-B647-7F1F2F6AF619}" type="slidenum">
              <a:rPr lang="en-US" smtClean="0"/>
              <a:t>‹#›</a:t>
            </a:fld>
            <a:endParaRPr lang="en-US" dirty="0"/>
          </a:p>
        </p:txBody>
      </p:sp>
    </p:spTree>
    <p:extLst>
      <p:ext uri="{BB962C8B-B14F-4D97-AF65-F5344CB8AC3E}">
        <p14:creationId xmlns:p14="http://schemas.microsoft.com/office/powerpoint/2010/main" val="224357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C0CD5-9777-4F53-B647-7F1F2F6AF619}"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33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C0CD5-9777-4F53-B647-7F1F2F6AF619}"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52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C0CD5-9777-4F53-B647-7F1F2F6AF619}" type="slidenum">
              <a:rPr lang="en-US" smtClean="0"/>
              <a:t>‹#›</a:t>
            </a:fld>
            <a:endParaRPr lang="en-US" dirty="0"/>
          </a:p>
        </p:txBody>
      </p:sp>
    </p:spTree>
    <p:extLst>
      <p:ext uri="{BB962C8B-B14F-4D97-AF65-F5344CB8AC3E}">
        <p14:creationId xmlns:p14="http://schemas.microsoft.com/office/powerpoint/2010/main" val="1720791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C0CD5-9777-4F53-B647-7F1F2F6AF619}"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079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C0CD5-9777-4F53-B647-7F1F2F6AF619}"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66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C0CD5-9777-4F53-B647-7F1F2F6AF61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4423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C0CD5-9777-4F53-B647-7F1F2F6AF619}"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556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7846EEAF-6DDB-4021-8E85-5E33C8A41C39}" type="slidenum">
              <a:rPr lang="en-US" altLang="en-US" smtClean="0"/>
              <a:pPr/>
              <a:t>‹#›</a:t>
            </a:fld>
            <a:endParaRPr lang="en-US" altLang="en-US" dirty="0"/>
          </a:p>
        </p:txBody>
      </p:sp>
    </p:spTree>
    <p:extLst>
      <p:ext uri="{BB962C8B-B14F-4D97-AF65-F5344CB8AC3E}">
        <p14:creationId xmlns:p14="http://schemas.microsoft.com/office/powerpoint/2010/main" val="142147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1DCB1E69-D04D-48F7-BAB2-2F8EA44520CC}" type="slidenum">
              <a:rPr lang="en-US" altLang="en-US" smtClean="0"/>
              <a:pPr/>
              <a:t>‹#›</a:t>
            </a:fld>
            <a:endParaRPr lang="en-US" altLang="en-US" dirty="0"/>
          </a:p>
        </p:txBody>
      </p:sp>
    </p:spTree>
    <p:extLst>
      <p:ext uri="{BB962C8B-B14F-4D97-AF65-F5344CB8AC3E}">
        <p14:creationId xmlns:p14="http://schemas.microsoft.com/office/powerpoint/2010/main" val="41955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C0CD5-9777-4F53-B647-7F1F2F6AF619}" type="slidenum">
              <a:rPr lang="en-US" smtClean="0"/>
              <a:t>‹#›</a:t>
            </a:fld>
            <a:endParaRPr lang="en-US" dirty="0"/>
          </a:p>
        </p:txBody>
      </p:sp>
    </p:spTree>
    <p:extLst>
      <p:ext uri="{BB962C8B-B14F-4D97-AF65-F5344CB8AC3E}">
        <p14:creationId xmlns:p14="http://schemas.microsoft.com/office/powerpoint/2010/main" val="4007968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5C804E22-188F-4C48-8033-DCE15B0A24DB}" type="slidenum">
              <a:rPr lang="en-US" altLang="en-US" smtClean="0"/>
              <a:pPr/>
              <a:t>‹#›</a:t>
            </a:fld>
            <a:endParaRPr lang="en-US" altLang="en-US" dirty="0"/>
          </a:p>
        </p:txBody>
      </p:sp>
    </p:spTree>
    <p:extLst>
      <p:ext uri="{BB962C8B-B14F-4D97-AF65-F5344CB8AC3E}">
        <p14:creationId xmlns:p14="http://schemas.microsoft.com/office/powerpoint/2010/main" val="404593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92225300-E062-458D-9AF3-9089E87CE6D0}" type="slidenum">
              <a:rPr lang="en-US" altLang="en-US" smtClean="0"/>
              <a:pPr/>
              <a:t>‹#›</a:t>
            </a:fld>
            <a:endParaRPr lang="en-US" altLang="en-US" dirty="0"/>
          </a:p>
        </p:txBody>
      </p:sp>
    </p:spTree>
    <p:extLst>
      <p:ext uri="{BB962C8B-B14F-4D97-AF65-F5344CB8AC3E}">
        <p14:creationId xmlns:p14="http://schemas.microsoft.com/office/powerpoint/2010/main" val="1648392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A6A03718-BDA5-43B3-8C00-0FC6D3248D8A}" type="slidenum">
              <a:rPr lang="en-US" altLang="en-US" smtClean="0"/>
              <a:pPr/>
              <a:t>‹#›</a:t>
            </a:fld>
            <a:endParaRPr lang="en-US" altLang="en-US" dirty="0"/>
          </a:p>
        </p:txBody>
      </p:sp>
    </p:spTree>
    <p:extLst>
      <p:ext uri="{BB962C8B-B14F-4D97-AF65-F5344CB8AC3E}">
        <p14:creationId xmlns:p14="http://schemas.microsoft.com/office/powerpoint/2010/main" val="4104535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F4D6551-E640-46D3-9F07-B909D8C70839}" type="slidenum">
              <a:rPr lang="en-US" altLang="en-US" smtClean="0"/>
              <a:pPr/>
              <a:t>‹#›</a:t>
            </a:fld>
            <a:endParaRPr lang="en-US" altLang="en-US" dirty="0"/>
          </a:p>
        </p:txBody>
      </p:sp>
    </p:spTree>
    <p:extLst>
      <p:ext uri="{BB962C8B-B14F-4D97-AF65-F5344CB8AC3E}">
        <p14:creationId xmlns:p14="http://schemas.microsoft.com/office/powerpoint/2010/main" val="1676864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6888952-5A1B-4707-9042-09CA48B1D977}" type="slidenum">
              <a:rPr lang="en-US" altLang="en-US" smtClean="0"/>
              <a:pPr/>
              <a:t>‹#›</a:t>
            </a:fld>
            <a:endParaRPr lang="en-US" altLang="en-US" dirty="0"/>
          </a:p>
        </p:txBody>
      </p:sp>
    </p:spTree>
    <p:extLst>
      <p:ext uri="{BB962C8B-B14F-4D97-AF65-F5344CB8AC3E}">
        <p14:creationId xmlns:p14="http://schemas.microsoft.com/office/powerpoint/2010/main" val="162294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45F6246F-E642-40A5-A9EE-63A73F48D20E}" type="slidenum">
              <a:rPr lang="en-US" altLang="en-US" smtClean="0"/>
              <a:pPr/>
              <a:t>‹#›</a:t>
            </a:fld>
            <a:endParaRPr lang="en-US" altLang="en-US" dirty="0"/>
          </a:p>
        </p:txBody>
      </p:sp>
    </p:spTree>
    <p:extLst>
      <p:ext uri="{BB962C8B-B14F-4D97-AF65-F5344CB8AC3E}">
        <p14:creationId xmlns:p14="http://schemas.microsoft.com/office/powerpoint/2010/main" val="2183589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2D4A32A0-420E-48C0-B2A9-884D83F2B5AA}" type="slidenum">
              <a:rPr lang="en-US" altLang="en-US" smtClean="0"/>
              <a:pPr/>
              <a:t>‹#›</a:t>
            </a:fld>
            <a:endParaRPr lang="en-US" altLang="en-US" dirty="0"/>
          </a:p>
        </p:txBody>
      </p:sp>
    </p:spTree>
    <p:extLst>
      <p:ext uri="{BB962C8B-B14F-4D97-AF65-F5344CB8AC3E}">
        <p14:creationId xmlns:p14="http://schemas.microsoft.com/office/powerpoint/2010/main" val="1432083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2CEBAAD-D3FB-43E6-A8CA-150B36E7FDCA}" type="slidenum">
              <a:rPr lang="en-US" altLang="en-US" smtClean="0"/>
              <a:pPr/>
              <a:t>‹#›</a:t>
            </a:fld>
            <a:endParaRPr lang="en-US" altLang="en-US" dirty="0"/>
          </a:p>
        </p:txBody>
      </p:sp>
    </p:spTree>
    <p:extLst>
      <p:ext uri="{BB962C8B-B14F-4D97-AF65-F5344CB8AC3E}">
        <p14:creationId xmlns:p14="http://schemas.microsoft.com/office/powerpoint/2010/main" val="2365144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2B24ECB-D5DA-4016-9959-9D16D6527205}" type="slidenum">
              <a:rPr lang="en-US" altLang="en-US" smtClean="0"/>
              <a:pPr/>
              <a:t>‹#›</a:t>
            </a:fld>
            <a:endParaRPr lang="en-US" altLang="en-US" dirty="0"/>
          </a:p>
        </p:txBody>
      </p:sp>
    </p:spTree>
    <p:extLst>
      <p:ext uri="{BB962C8B-B14F-4D97-AF65-F5344CB8AC3E}">
        <p14:creationId xmlns:p14="http://schemas.microsoft.com/office/powerpoint/2010/main" val="352225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C0CD5-9777-4F53-B647-7F1F2F6AF619}"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77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C0CD5-9777-4F53-B647-7F1F2F6AF619}" type="slidenum">
              <a:rPr lang="en-US" smtClean="0"/>
              <a:t>‹#›</a:t>
            </a:fld>
            <a:endParaRPr lang="en-US" dirty="0"/>
          </a:p>
        </p:txBody>
      </p:sp>
    </p:spTree>
    <p:extLst>
      <p:ext uri="{BB962C8B-B14F-4D97-AF65-F5344CB8AC3E}">
        <p14:creationId xmlns:p14="http://schemas.microsoft.com/office/powerpoint/2010/main" val="212176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0C0CD5-9777-4F53-B647-7F1F2F6AF619}"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85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0C0CD5-9777-4F53-B647-7F1F2F6AF619}"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41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0C0CD5-9777-4F53-B647-7F1F2F6AF619}" type="slidenum">
              <a:rPr lang="en-US" smtClean="0"/>
              <a:t>‹#›</a:t>
            </a:fld>
            <a:endParaRPr lang="en-US" dirty="0"/>
          </a:p>
        </p:txBody>
      </p:sp>
    </p:spTree>
    <p:extLst>
      <p:ext uri="{BB962C8B-B14F-4D97-AF65-F5344CB8AC3E}">
        <p14:creationId xmlns:p14="http://schemas.microsoft.com/office/powerpoint/2010/main" val="314226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C0CD5-9777-4F53-B647-7F1F2F6AF619}"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03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00991F-E722-4AB2-BBEF-E06E4DCD5A92}"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C0CD5-9777-4F53-B647-7F1F2F6AF619}" type="slidenum">
              <a:rPr lang="en-US" smtClean="0"/>
              <a:t>‹#›</a:t>
            </a:fld>
            <a:endParaRPr lang="en-US" dirty="0"/>
          </a:p>
        </p:txBody>
      </p:sp>
    </p:spTree>
    <p:extLst>
      <p:ext uri="{BB962C8B-B14F-4D97-AF65-F5344CB8AC3E}">
        <p14:creationId xmlns:p14="http://schemas.microsoft.com/office/powerpoint/2010/main" val="16818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00991F-E722-4AB2-BBEF-E06E4DCD5A92}" type="datetimeFigureOut">
              <a:rPr lang="en-US" smtClean="0"/>
              <a:t>2/28/2024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0C0CD5-9777-4F53-B647-7F1F2F6AF619}" type="slidenum">
              <a:rPr lang="en-US" smtClean="0"/>
              <a:t>‹#›</a:t>
            </a:fld>
            <a:endParaRPr lang="en-US" dirty="0"/>
          </a:p>
        </p:txBody>
      </p:sp>
    </p:spTree>
    <p:extLst>
      <p:ext uri="{BB962C8B-B14F-4D97-AF65-F5344CB8AC3E}">
        <p14:creationId xmlns:p14="http://schemas.microsoft.com/office/powerpoint/2010/main" val="4180976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7F6C36-3B12-4257-BC86-EE60AE29E788}" type="slidenum">
              <a:rPr lang="en-US" altLang="en-US" smtClean="0"/>
              <a:pPr/>
              <a:t>‹#›</a:t>
            </a:fld>
            <a:endParaRPr lang="en-US" altLang="en-US" dirty="0"/>
          </a:p>
        </p:txBody>
      </p:sp>
    </p:spTree>
    <p:extLst>
      <p:ext uri="{BB962C8B-B14F-4D97-AF65-F5344CB8AC3E}">
        <p14:creationId xmlns:p14="http://schemas.microsoft.com/office/powerpoint/2010/main" val="35027515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49F60ED9-88F8-9375-4FFE-7B3C4A46BA62}"/>
              </a:ext>
            </a:extLst>
          </p:cNvPr>
          <p:cNvPicPr>
            <a:picLocks noGrp="1" noChangeAspect="1"/>
          </p:cNvPicPr>
          <p:nvPr>
            <p:ph idx="1"/>
          </p:nvPr>
        </p:nvPicPr>
        <p:blipFill rotWithShape="1">
          <a:blip r:embed="rId2"/>
          <a:srcRect b="19"/>
          <a:stretch/>
        </p:blipFill>
        <p:spPr>
          <a:xfrm>
            <a:off x="1524020" y="1282"/>
            <a:ext cx="9143980" cy="6856718"/>
          </a:xfrm>
          <a:prstGeom prst="rect">
            <a:avLst/>
          </a:prstGeom>
        </p:spPr>
      </p:pic>
      <p:sp>
        <p:nvSpPr>
          <p:cNvPr id="4" name="Slide Number Placeholder 3">
            <a:extLst>
              <a:ext uri="{FF2B5EF4-FFF2-40B4-BE49-F238E27FC236}">
                <a16:creationId xmlns:a16="http://schemas.microsoft.com/office/drawing/2014/main" id="{49802589-3B96-C251-5F9F-8D1530FD48FE}"/>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1DCB1E69-D04D-48F7-BAB2-2F8EA44520CC}" type="slidenum">
              <a:rPr lang="en-US" altLang="en-US" sz="1200">
                <a:solidFill>
                  <a:srgbClr val="FFFFFF"/>
                </a:solidFill>
                <a:latin typeface="Calibri" panose="020F0502020204030204"/>
              </a:rPr>
              <a:pPr>
                <a:spcAft>
                  <a:spcPts val="600"/>
                </a:spcAft>
              </a:pPr>
              <a:t>1</a:t>
            </a:fld>
            <a:endParaRPr lang="en-US" altLang="en-US" sz="1200">
              <a:solidFill>
                <a:srgbClr val="FFFFFF"/>
              </a:solidFill>
              <a:latin typeface="Calibri" panose="020F0502020204030204"/>
            </a:endParaRPr>
          </a:p>
        </p:txBody>
      </p:sp>
    </p:spTree>
    <p:extLst>
      <p:ext uri="{BB962C8B-B14F-4D97-AF65-F5344CB8AC3E}">
        <p14:creationId xmlns:p14="http://schemas.microsoft.com/office/powerpoint/2010/main" val="207036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C6EB-F9E5-46C7-8C1B-CEA7975A0A86}"/>
              </a:ext>
            </a:extLst>
          </p:cNvPr>
          <p:cNvSpPr>
            <a:spLocks noGrp="1"/>
          </p:cNvSpPr>
          <p:nvPr>
            <p:ph type="ctrTitle"/>
          </p:nvPr>
        </p:nvSpPr>
        <p:spPr/>
        <p:txBody>
          <a:bodyPr/>
          <a:lstStyle/>
          <a:p>
            <a:r>
              <a:rPr lang="en-US" dirty="0"/>
              <a:t>Dignity and Respect</a:t>
            </a:r>
          </a:p>
        </p:txBody>
      </p:sp>
      <p:sp>
        <p:nvSpPr>
          <p:cNvPr id="3" name="Subtitle 2">
            <a:extLst>
              <a:ext uri="{FF2B5EF4-FFF2-40B4-BE49-F238E27FC236}">
                <a16:creationId xmlns:a16="http://schemas.microsoft.com/office/drawing/2014/main" id="{2255B3BB-1E2B-49FA-BCAB-D6BDC1C3182F}"/>
              </a:ext>
            </a:extLst>
          </p:cNvPr>
          <p:cNvSpPr>
            <a:spLocks noGrp="1"/>
          </p:cNvSpPr>
          <p:nvPr>
            <p:ph type="subTitle" idx="1"/>
          </p:nvPr>
        </p:nvSpPr>
        <p:spPr/>
        <p:txBody>
          <a:bodyPr>
            <a:normAutofit lnSpcReduction="10000"/>
          </a:bodyPr>
          <a:lstStyle/>
          <a:p>
            <a:r>
              <a:rPr lang="en-US" dirty="0"/>
              <a:t>RRAC presentation provided by the </a:t>
            </a:r>
          </a:p>
          <a:p>
            <a:r>
              <a:rPr lang="en-US" dirty="0"/>
              <a:t>Office of Recipient Rights Training Department</a:t>
            </a:r>
          </a:p>
          <a:p>
            <a:r>
              <a:rPr lang="en-US" dirty="0"/>
              <a:t>March 4, 2024</a:t>
            </a:r>
          </a:p>
        </p:txBody>
      </p:sp>
      <p:pic>
        <p:nvPicPr>
          <p:cNvPr id="4" name="Picture 3" descr="C:\Users\madams1\AppData\Local\Microsoft\Windows\Temporary Internet Files\Content.MSO\C3807BAF.tmp">
            <a:extLst>
              <a:ext uri="{FF2B5EF4-FFF2-40B4-BE49-F238E27FC236}">
                <a16:creationId xmlns:a16="http://schemas.microsoft.com/office/drawing/2014/main" id="{D2FF22B4-CAA5-4183-92A9-469C26852D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6" y="76200"/>
            <a:ext cx="698754" cy="774055"/>
          </a:xfrm>
          <a:prstGeom prst="rect">
            <a:avLst/>
          </a:prstGeom>
          <a:noFill/>
          <a:ln>
            <a:noFill/>
          </a:ln>
        </p:spPr>
      </p:pic>
      <p:pic>
        <p:nvPicPr>
          <p:cNvPr id="5" name="Picture 4" descr="C:\Users\madams1\AppData\Local\Microsoft\Windows\Temporary Internet Files\Content.MSO\C3807BAF.tmp">
            <a:extLst>
              <a:ext uri="{FF2B5EF4-FFF2-40B4-BE49-F238E27FC236}">
                <a16:creationId xmlns:a16="http://schemas.microsoft.com/office/drawing/2014/main" id="{369DB013-FD38-483B-850A-CE32232EBC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6" y="76200"/>
            <a:ext cx="1036949" cy="952107"/>
          </a:xfrm>
          <a:prstGeom prst="rect">
            <a:avLst/>
          </a:prstGeom>
          <a:noFill/>
          <a:ln>
            <a:noFill/>
          </a:ln>
        </p:spPr>
      </p:pic>
    </p:spTree>
    <p:extLst>
      <p:ext uri="{BB962C8B-B14F-4D97-AF65-F5344CB8AC3E}">
        <p14:creationId xmlns:p14="http://schemas.microsoft.com/office/powerpoint/2010/main" val="264445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C3817B-CA0F-476D-8459-F506643A882E}"/>
              </a:ext>
            </a:extLst>
          </p:cNvPr>
          <p:cNvSpPr txBox="1"/>
          <p:nvPr/>
        </p:nvSpPr>
        <p:spPr>
          <a:xfrm>
            <a:off x="2799760" y="1074657"/>
            <a:ext cx="5805621"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rPr>
              <a:t>Treatment with dignity and respect is a right of all of our members when they receive mental health services. A member’s right to be treated with dignity and respect can be found in the Michigan Mental Health Code Section 1708(4) which states, “A recipient has the right to be treated with dignity and respect.” Dignity and respect are a very important part of any service that is provided to our members or their family members.</a:t>
            </a:r>
          </a:p>
        </p:txBody>
      </p:sp>
      <p:pic>
        <p:nvPicPr>
          <p:cNvPr id="2" name="Picture 1">
            <a:extLst>
              <a:ext uri="{FF2B5EF4-FFF2-40B4-BE49-F238E27FC236}">
                <a16:creationId xmlns:a16="http://schemas.microsoft.com/office/drawing/2014/main" id="{6C23001F-B4F1-4A51-86A1-33AF60C1AD56}"/>
              </a:ext>
            </a:extLst>
          </p:cNvPr>
          <p:cNvPicPr>
            <a:picLocks noChangeAspect="1"/>
          </p:cNvPicPr>
          <p:nvPr/>
        </p:nvPicPr>
        <p:blipFill>
          <a:blip r:embed="rId2"/>
          <a:stretch>
            <a:fillRect/>
          </a:stretch>
        </p:blipFill>
        <p:spPr>
          <a:xfrm>
            <a:off x="663890" y="703252"/>
            <a:ext cx="1036410" cy="951058"/>
          </a:xfrm>
          <a:prstGeom prst="rect">
            <a:avLst/>
          </a:prstGeom>
        </p:spPr>
      </p:pic>
    </p:spTree>
    <p:extLst>
      <p:ext uri="{BB962C8B-B14F-4D97-AF65-F5344CB8AC3E}">
        <p14:creationId xmlns:p14="http://schemas.microsoft.com/office/powerpoint/2010/main" val="402163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5F39B5-37D2-4F47-862C-F2DA4B4BF90B}"/>
              </a:ext>
            </a:extLst>
          </p:cNvPr>
          <p:cNvSpPr/>
          <p:nvPr/>
        </p:nvSpPr>
        <p:spPr>
          <a:xfrm>
            <a:off x="3048000" y="924560"/>
            <a:ext cx="6278880" cy="4154984"/>
          </a:xfrm>
          <a:prstGeom prst="rect">
            <a:avLst/>
          </a:prstGeom>
        </p:spPr>
        <p:txBody>
          <a:bodyPr wrap="square">
            <a:spAutoFit/>
          </a:bodyPr>
          <a:lstStyle/>
          <a:p>
            <a:pPr marL="63500" marR="0" lvl="0" indent="-3175" algn="l" defTabSz="457200" rtl="0" eaLnBrk="1" fontAlgn="auto" latinLnBrk="0" hangingPunct="1">
              <a:lnSpc>
                <a:spcPct val="100000"/>
              </a:lnSpc>
              <a:spcBef>
                <a:spcPts val="0"/>
              </a:spcBef>
              <a:spcAft>
                <a:spcPts val="0"/>
              </a:spcAft>
              <a:buClr>
                <a:prstClr val="black"/>
              </a:buClr>
              <a:buSzPct val="100000"/>
              <a:buFontTx/>
              <a:buNone/>
              <a:tabLst/>
              <a:defRPr/>
            </a:pPr>
            <a:r>
              <a:rPr kumimoji="0" lang="en-US" sz="2400" b="1"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Treatment with Dignity and Respect means: </a:t>
            </a:r>
          </a:p>
          <a:p>
            <a:pPr marL="63500" marR="0" lvl="0" indent="-3175" algn="l" defTabSz="457200" rtl="0" eaLnBrk="1" fontAlgn="auto" latinLnBrk="0" hangingPunct="1">
              <a:lnSpc>
                <a:spcPct val="100000"/>
              </a:lnSpc>
              <a:spcBef>
                <a:spcPts val="0"/>
              </a:spcBef>
              <a:spcAft>
                <a:spcPts val="0"/>
              </a:spcAft>
              <a:buClr>
                <a:prstClr val="black"/>
              </a:buClr>
              <a:buSzPct val="100000"/>
              <a:buFontTx/>
              <a:buNone/>
              <a:tabLst/>
              <a:defRPr/>
            </a:pPr>
            <a:endParaRPr kumimoji="0" lang="en-US" sz="2400" b="1"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endParaRPr>
          </a:p>
          <a:p>
            <a:pPr marL="574675" marR="0" lvl="0" indent="-342900" algn="l" defTabSz="4572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Treat the member as someone who is worthy of your special regard.</a:t>
            </a:r>
          </a:p>
          <a:p>
            <a:pPr marL="231775" marR="0" lvl="0" indent="0" algn="l" defTabSz="457200" rtl="0" eaLnBrk="1" fontAlgn="auto" latinLnBrk="0" hangingPunct="1">
              <a:lnSpc>
                <a:spcPct val="100000"/>
              </a:lnSpc>
              <a:spcBef>
                <a:spcPts val="0"/>
              </a:spcBef>
              <a:spcAft>
                <a:spcPts val="0"/>
              </a:spcAft>
              <a:buClr>
                <a:prstClr val="black"/>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 </a:t>
            </a:r>
          </a:p>
          <a:p>
            <a:pPr marL="574675" marR="0" lvl="0" indent="-342900" algn="l" defTabSz="4572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Value and honor who they are just the way they are and the way they are not.</a:t>
            </a:r>
          </a:p>
          <a:p>
            <a:pPr marL="231775" marR="0" lvl="0" indent="0" algn="l" defTabSz="457200" rtl="0" eaLnBrk="1" fontAlgn="auto" latinLnBrk="0" hangingPunct="1">
              <a:lnSpc>
                <a:spcPct val="100000"/>
              </a:lnSpc>
              <a:spcBef>
                <a:spcPts val="0"/>
              </a:spcBef>
              <a:spcAft>
                <a:spcPts val="0"/>
              </a:spcAft>
              <a:buClr>
                <a:prstClr val="black"/>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 </a:t>
            </a:r>
          </a:p>
          <a:p>
            <a:pPr marL="574675" marR="0" lvl="0" indent="-342900" algn="l" defTabSz="4572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Respect their cultural ways of being, religious beliefs, and the choices they make for their life. </a:t>
            </a:r>
          </a:p>
        </p:txBody>
      </p:sp>
      <p:pic>
        <p:nvPicPr>
          <p:cNvPr id="2" name="Picture 1">
            <a:extLst>
              <a:ext uri="{FF2B5EF4-FFF2-40B4-BE49-F238E27FC236}">
                <a16:creationId xmlns:a16="http://schemas.microsoft.com/office/drawing/2014/main" id="{7203E57F-11BE-4C65-A46F-2D566C4A9552}"/>
              </a:ext>
            </a:extLst>
          </p:cNvPr>
          <p:cNvPicPr>
            <a:picLocks noChangeAspect="1"/>
          </p:cNvPicPr>
          <p:nvPr/>
        </p:nvPicPr>
        <p:blipFill>
          <a:blip r:embed="rId2"/>
          <a:stretch>
            <a:fillRect/>
          </a:stretch>
        </p:blipFill>
        <p:spPr>
          <a:xfrm>
            <a:off x="687742" y="663496"/>
            <a:ext cx="1036410" cy="951058"/>
          </a:xfrm>
          <a:prstGeom prst="rect">
            <a:avLst/>
          </a:prstGeom>
        </p:spPr>
      </p:pic>
    </p:spTree>
    <p:extLst>
      <p:ext uri="{BB962C8B-B14F-4D97-AF65-F5344CB8AC3E}">
        <p14:creationId xmlns:p14="http://schemas.microsoft.com/office/powerpoint/2010/main" val="96812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84E385-F673-4230-9AF6-17DB2BEE4F9E}"/>
              </a:ext>
            </a:extLst>
          </p:cNvPr>
          <p:cNvSpPr/>
          <p:nvPr/>
        </p:nvSpPr>
        <p:spPr>
          <a:xfrm>
            <a:off x="3048000" y="1290320"/>
            <a:ext cx="6685280" cy="3785652"/>
          </a:xfrm>
          <a:prstGeom prst="rect">
            <a:avLst/>
          </a:prstGeom>
        </p:spPr>
        <p:txBody>
          <a:bodyPr wrap="square">
            <a:spAutoFit/>
          </a:bodyPr>
          <a:lstStyle/>
          <a:p>
            <a:pPr marL="60325" marR="0" lvl="0" indent="0" algn="ctr" defTabSz="457200" rtl="0" eaLnBrk="1" fontAlgn="auto" latinLnBrk="0" hangingPunct="1">
              <a:lnSpc>
                <a:spcPct val="100000"/>
              </a:lnSpc>
              <a:spcBef>
                <a:spcPts val="0"/>
              </a:spcBef>
              <a:spcAft>
                <a:spcPts val="0"/>
              </a:spcAft>
              <a:buClr>
                <a:prstClr val="black"/>
              </a:buClr>
              <a:buSzPct val="100000"/>
              <a:buFontTx/>
              <a:buNone/>
              <a:tabLst/>
              <a:defRPr/>
            </a:pPr>
            <a:r>
              <a:rPr kumimoji="0" lang="en-US" sz="2400" b="1"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Treating someone with dignity and respect shows up in the way you speak to the member: </a:t>
            </a:r>
          </a:p>
          <a:p>
            <a:pPr marL="60325" marR="0" lvl="0" indent="0" algn="ctr" defTabSz="457200" rtl="0" eaLnBrk="1" fontAlgn="auto" latinLnBrk="0" hangingPunct="1">
              <a:lnSpc>
                <a:spcPct val="100000"/>
              </a:lnSpc>
              <a:spcBef>
                <a:spcPts val="0"/>
              </a:spcBef>
              <a:spcAft>
                <a:spcPts val="0"/>
              </a:spcAft>
              <a:buClr>
                <a:prstClr val="black"/>
              </a:buClr>
              <a:buSzPct val="100000"/>
              <a:buFontTx/>
              <a:buNone/>
              <a:tabLst/>
              <a:defRPr/>
            </a:pPr>
            <a:endParaRPr kumimoji="0" lang="en-US" sz="2400" b="1"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endParaRPr>
          </a:p>
          <a:p>
            <a:pPr marL="574675" marR="0" lvl="0" indent="-342900" algn="l" defTabSz="4572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Use the name they want used.</a:t>
            </a:r>
          </a:p>
          <a:p>
            <a:pPr marL="461963" marR="0" lvl="0" indent="-230188" algn="l" defTabSz="457200" rtl="0" eaLnBrk="1" fontAlgn="auto" latinLnBrk="0" hangingPunct="1">
              <a:lnSpc>
                <a:spcPct val="100000"/>
              </a:lnSpc>
              <a:spcBef>
                <a:spcPts val="0"/>
              </a:spcBef>
              <a:spcAft>
                <a:spcPts val="0"/>
              </a:spcAft>
              <a:buClr>
                <a:prstClr val="black"/>
              </a:buClr>
              <a:buSzPct val="100000"/>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endParaRPr>
          </a:p>
          <a:p>
            <a:pPr marL="574675" marR="0" lvl="0" indent="-342900" algn="l" defTabSz="4572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Be mindful of the words used or your tone of voice. </a:t>
            </a:r>
          </a:p>
          <a:p>
            <a:pPr marL="461963" marR="0" lvl="0" indent="-230188" algn="l" defTabSz="457200" rtl="0" eaLnBrk="1" fontAlgn="auto" latinLnBrk="0" hangingPunct="1">
              <a:lnSpc>
                <a:spcPct val="100000"/>
              </a:lnSpc>
              <a:spcBef>
                <a:spcPts val="0"/>
              </a:spcBef>
              <a:spcAft>
                <a:spcPts val="0"/>
              </a:spcAft>
              <a:buClr>
                <a:prstClr val="black"/>
              </a:buClr>
              <a:buSzPct val="100000"/>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endParaRPr>
          </a:p>
          <a:p>
            <a:pPr marL="574675" marR="0" lvl="0" indent="-342900" algn="l" defTabSz="4572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Watch your body mannerisms, facial expressions, and how you touch or don’t touch someone. </a:t>
            </a:r>
          </a:p>
        </p:txBody>
      </p:sp>
      <p:pic>
        <p:nvPicPr>
          <p:cNvPr id="4" name="Picture 3">
            <a:extLst>
              <a:ext uri="{FF2B5EF4-FFF2-40B4-BE49-F238E27FC236}">
                <a16:creationId xmlns:a16="http://schemas.microsoft.com/office/drawing/2014/main" id="{C65C74AE-DF4E-4774-8C1A-1C52C8CA6753}"/>
              </a:ext>
            </a:extLst>
          </p:cNvPr>
          <p:cNvPicPr>
            <a:picLocks noChangeAspect="1"/>
          </p:cNvPicPr>
          <p:nvPr/>
        </p:nvPicPr>
        <p:blipFill>
          <a:blip r:embed="rId2"/>
          <a:stretch>
            <a:fillRect/>
          </a:stretch>
        </p:blipFill>
        <p:spPr>
          <a:xfrm>
            <a:off x="647987" y="647592"/>
            <a:ext cx="1036410" cy="951058"/>
          </a:xfrm>
          <a:prstGeom prst="rect">
            <a:avLst/>
          </a:prstGeom>
        </p:spPr>
      </p:pic>
    </p:spTree>
    <p:extLst>
      <p:ext uri="{BB962C8B-B14F-4D97-AF65-F5344CB8AC3E}">
        <p14:creationId xmlns:p14="http://schemas.microsoft.com/office/powerpoint/2010/main" val="144520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86B2E-9C44-44FA-B93F-AE156968551C}"/>
              </a:ext>
            </a:extLst>
          </p:cNvPr>
          <p:cNvSpPr txBox="1"/>
          <p:nvPr/>
        </p:nvSpPr>
        <p:spPr>
          <a:xfrm>
            <a:off x="2147003" y="1504761"/>
            <a:ext cx="8677072"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Remember: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Being a recipient of mental health services does not make our members a lesser person who can be treated with disregard.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aramond" panose="02020404030301010803"/>
                <a:ea typeface="+mn-ea"/>
                <a:cs typeface="Arial" panose="020B0604020202020204" pitchFamily="34" charset="0"/>
              </a:rPr>
              <a:t>Ultimately, treatment with dignity and respect is defined from the </a:t>
            </a:r>
            <a:r>
              <a:rPr kumimoji="0" lang="en-US" sz="3200" b="0" i="0" u="none" strike="noStrike" kern="1200" cap="none" spc="0" normalizeH="0" baseline="0" noProof="0" dirty="0">
                <a:ln>
                  <a:noFill/>
                </a:ln>
                <a:solidFill>
                  <a:srgbClr val="FF0000"/>
                </a:solidFill>
                <a:effectLst/>
                <a:uLnTx/>
                <a:uFillTx/>
                <a:latin typeface="Garamond" panose="02020404030301010803"/>
                <a:ea typeface="+mn-ea"/>
                <a:cs typeface="Arial" panose="020B0604020202020204" pitchFamily="34" charset="0"/>
              </a:rPr>
              <a:t>member’s point of view</a:t>
            </a: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  </a:t>
            </a:r>
          </a:p>
        </p:txBody>
      </p:sp>
      <p:pic>
        <p:nvPicPr>
          <p:cNvPr id="2" name="Picture 1">
            <a:extLst>
              <a:ext uri="{FF2B5EF4-FFF2-40B4-BE49-F238E27FC236}">
                <a16:creationId xmlns:a16="http://schemas.microsoft.com/office/drawing/2014/main" id="{FA5D349A-3DE1-46EE-B08C-005C4BA69FD4}"/>
              </a:ext>
            </a:extLst>
          </p:cNvPr>
          <p:cNvPicPr>
            <a:picLocks noChangeAspect="1"/>
          </p:cNvPicPr>
          <p:nvPr/>
        </p:nvPicPr>
        <p:blipFill>
          <a:blip r:embed="rId2"/>
          <a:stretch>
            <a:fillRect/>
          </a:stretch>
        </p:blipFill>
        <p:spPr>
          <a:xfrm>
            <a:off x="663888" y="703252"/>
            <a:ext cx="1036410" cy="951058"/>
          </a:xfrm>
          <a:prstGeom prst="rect">
            <a:avLst/>
          </a:prstGeom>
        </p:spPr>
      </p:pic>
    </p:spTree>
    <p:extLst>
      <p:ext uri="{BB962C8B-B14F-4D97-AF65-F5344CB8AC3E}">
        <p14:creationId xmlns:p14="http://schemas.microsoft.com/office/powerpoint/2010/main" val="99931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B3ED-548B-4F4D-8BBE-C826C9E448A5}"/>
              </a:ext>
            </a:extLst>
          </p:cNvPr>
          <p:cNvSpPr>
            <a:spLocks noGrp="1"/>
          </p:cNvSpPr>
          <p:nvPr>
            <p:ph type="title"/>
          </p:nvPr>
        </p:nvSpPr>
        <p:spPr/>
        <p:txBody>
          <a:bodyPr/>
          <a:lstStyle/>
          <a:p>
            <a:r>
              <a:rPr lang="en-US" dirty="0"/>
              <a:t>Corrective Action</a:t>
            </a:r>
          </a:p>
        </p:txBody>
      </p:sp>
      <p:sp>
        <p:nvSpPr>
          <p:cNvPr id="3" name="Content Placeholder 2">
            <a:extLst>
              <a:ext uri="{FF2B5EF4-FFF2-40B4-BE49-F238E27FC236}">
                <a16:creationId xmlns:a16="http://schemas.microsoft.com/office/drawing/2014/main" id="{2D0FB932-81ED-4773-BFCC-48389969271C}"/>
              </a:ext>
            </a:extLst>
          </p:cNvPr>
          <p:cNvSpPr>
            <a:spLocks noGrp="1"/>
          </p:cNvSpPr>
          <p:nvPr>
            <p:ph idx="1"/>
          </p:nvPr>
        </p:nvSpPr>
        <p:spPr/>
        <p:txBody>
          <a:bodyPr>
            <a:normAutofit/>
          </a:bodyPr>
          <a:lstStyle/>
          <a:p>
            <a:pPr>
              <a:buClrTx/>
            </a:pPr>
            <a:r>
              <a:rPr lang="en-US" dirty="0">
                <a:solidFill>
                  <a:schemeClr val="tx2"/>
                </a:solidFill>
              </a:rPr>
              <a:t>When a violation occurs, the action taken may be…</a:t>
            </a:r>
          </a:p>
          <a:p>
            <a:pPr>
              <a:buClrTx/>
            </a:pPr>
            <a:r>
              <a:rPr lang="en-US" dirty="0">
                <a:solidFill>
                  <a:schemeClr val="tx2"/>
                </a:solidFill>
              </a:rPr>
              <a:t>Remediation -“resolves something” or</a:t>
            </a:r>
          </a:p>
          <a:p>
            <a:pPr>
              <a:buClrTx/>
            </a:pPr>
            <a:r>
              <a:rPr lang="en-US" dirty="0">
                <a:solidFill>
                  <a:schemeClr val="tx2"/>
                </a:solidFill>
              </a:rPr>
              <a:t>Prevention –actions taken to stop future violations before they can happen. </a:t>
            </a:r>
          </a:p>
          <a:p>
            <a:pPr>
              <a:buClrTx/>
            </a:pPr>
            <a:endParaRPr lang="en-US" dirty="0">
              <a:solidFill>
                <a:schemeClr val="tx2"/>
              </a:solidFill>
            </a:endParaRPr>
          </a:p>
          <a:p>
            <a:pPr>
              <a:buClrTx/>
            </a:pPr>
            <a:r>
              <a:rPr lang="en-US" dirty="0">
                <a:solidFill>
                  <a:schemeClr val="tx2"/>
                </a:solidFill>
              </a:rPr>
              <a:t>Corrective action for Dignity &amp; Respect may need to accomplish one or both of these actions.</a:t>
            </a:r>
          </a:p>
          <a:p>
            <a:pPr marL="0" indent="0">
              <a:buNone/>
            </a:pPr>
            <a:endParaRPr lang="en-US" dirty="0"/>
          </a:p>
        </p:txBody>
      </p:sp>
      <p:pic>
        <p:nvPicPr>
          <p:cNvPr id="5" name="Picture 4">
            <a:extLst>
              <a:ext uri="{FF2B5EF4-FFF2-40B4-BE49-F238E27FC236}">
                <a16:creationId xmlns:a16="http://schemas.microsoft.com/office/drawing/2014/main" id="{BD6222BF-EB29-44E0-929C-9A78DE41076D}"/>
              </a:ext>
            </a:extLst>
          </p:cNvPr>
          <p:cNvPicPr>
            <a:picLocks noChangeAspect="1"/>
          </p:cNvPicPr>
          <p:nvPr/>
        </p:nvPicPr>
        <p:blipFill>
          <a:blip r:embed="rId2"/>
          <a:stretch>
            <a:fillRect/>
          </a:stretch>
        </p:blipFill>
        <p:spPr>
          <a:xfrm>
            <a:off x="640035" y="683007"/>
            <a:ext cx="1036410" cy="951058"/>
          </a:xfrm>
          <a:prstGeom prst="rect">
            <a:avLst/>
          </a:prstGeom>
        </p:spPr>
      </p:pic>
    </p:spTree>
    <p:extLst>
      <p:ext uri="{BB962C8B-B14F-4D97-AF65-F5344CB8AC3E}">
        <p14:creationId xmlns:p14="http://schemas.microsoft.com/office/powerpoint/2010/main" val="213678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A8B6-AD19-420A-A32A-9506AE520857}"/>
              </a:ext>
            </a:extLst>
          </p:cNvPr>
          <p:cNvSpPr>
            <a:spLocks noGrp="1"/>
          </p:cNvSpPr>
          <p:nvPr>
            <p:ph type="title"/>
          </p:nvPr>
        </p:nvSpPr>
        <p:spPr/>
        <p:txBody>
          <a:bodyPr/>
          <a:lstStyle/>
          <a:p>
            <a:r>
              <a:rPr lang="en-US" dirty="0"/>
              <a:t>Questions?</a:t>
            </a:r>
          </a:p>
        </p:txBody>
      </p:sp>
      <p:pic>
        <p:nvPicPr>
          <p:cNvPr id="3" name="Picture 2" descr="C:\Users\madams1\AppData\Local\Microsoft\Windows\Temporary Internet Files\Content.MSO\C3807BAF.tmp">
            <a:extLst>
              <a:ext uri="{FF2B5EF4-FFF2-40B4-BE49-F238E27FC236}">
                <a16:creationId xmlns:a16="http://schemas.microsoft.com/office/drawing/2014/main" id="{9655BAC8-C201-438F-9FE0-B9F6146360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061" y="667555"/>
            <a:ext cx="1071898" cy="963281"/>
          </a:xfrm>
          <a:prstGeom prst="rect">
            <a:avLst/>
          </a:prstGeom>
          <a:noFill/>
          <a:ln>
            <a:noFill/>
          </a:ln>
        </p:spPr>
      </p:pic>
    </p:spTree>
    <p:extLst>
      <p:ext uri="{BB962C8B-B14F-4D97-AF65-F5344CB8AC3E}">
        <p14:creationId xmlns:p14="http://schemas.microsoft.com/office/powerpoint/2010/main" val="130124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241E84-E32F-4F21-9E13-5477AD04C0F2}"/>
              </a:ext>
            </a:extLst>
          </p:cNvPr>
          <p:cNvSpPr txBox="1"/>
          <p:nvPr/>
        </p:nvSpPr>
        <p:spPr>
          <a:xfrm>
            <a:off x="1913641" y="2611224"/>
            <a:ext cx="7532017"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aramond" panose="02020404030301010803"/>
                <a:ea typeface="+mn-ea"/>
                <a:cs typeface="+mn-cs"/>
              </a:rPr>
              <a:t>Thank you for taking care of our community.  </a:t>
            </a:r>
          </a:p>
        </p:txBody>
      </p:sp>
      <p:pic>
        <p:nvPicPr>
          <p:cNvPr id="2" name="Picture 1">
            <a:extLst>
              <a:ext uri="{FF2B5EF4-FFF2-40B4-BE49-F238E27FC236}">
                <a16:creationId xmlns:a16="http://schemas.microsoft.com/office/drawing/2014/main" id="{46B7593B-3C93-435A-8B9B-FF0917AFC51A}"/>
              </a:ext>
            </a:extLst>
          </p:cNvPr>
          <p:cNvPicPr>
            <a:picLocks noChangeAspect="1"/>
          </p:cNvPicPr>
          <p:nvPr/>
        </p:nvPicPr>
        <p:blipFill>
          <a:blip r:embed="rId2"/>
          <a:stretch>
            <a:fillRect/>
          </a:stretch>
        </p:blipFill>
        <p:spPr>
          <a:xfrm>
            <a:off x="679791" y="663496"/>
            <a:ext cx="1036410" cy="951058"/>
          </a:xfrm>
          <a:prstGeom prst="rect">
            <a:avLst/>
          </a:prstGeom>
        </p:spPr>
      </p:pic>
    </p:spTree>
    <p:extLst>
      <p:ext uri="{BB962C8B-B14F-4D97-AF65-F5344CB8AC3E}">
        <p14:creationId xmlns:p14="http://schemas.microsoft.com/office/powerpoint/2010/main" val="37677101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312</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Courier New</vt:lpstr>
      <vt:lpstr>Garamond</vt:lpstr>
      <vt:lpstr>Organic</vt:lpstr>
      <vt:lpstr>1_Office Theme</vt:lpstr>
      <vt:lpstr>PowerPoint Presentation</vt:lpstr>
      <vt:lpstr>Dignity and Respect</vt:lpstr>
      <vt:lpstr>PowerPoint Presentation</vt:lpstr>
      <vt:lpstr>PowerPoint Presentation</vt:lpstr>
      <vt:lpstr>PowerPoint Presentation</vt:lpstr>
      <vt:lpstr>PowerPoint Presentation</vt:lpstr>
      <vt:lpstr>Corrective Action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Olver</dc:creator>
  <cp:lastModifiedBy>D'lon Schneider</cp:lastModifiedBy>
  <cp:revision>2</cp:revision>
  <dcterms:created xsi:type="dcterms:W3CDTF">2024-02-26T17:23:31Z</dcterms:created>
  <dcterms:modified xsi:type="dcterms:W3CDTF">2024-02-28T14:57:33Z</dcterms:modified>
</cp:coreProperties>
</file>